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57" r:id="rId3"/>
    <p:sldId id="258" r:id="rId4"/>
    <p:sldId id="259" r:id="rId5"/>
    <p:sldId id="286" r:id="rId6"/>
    <p:sldId id="260" r:id="rId7"/>
    <p:sldId id="284" r:id="rId8"/>
    <p:sldId id="283" r:id="rId9"/>
    <p:sldId id="261" r:id="rId10"/>
    <p:sldId id="262" r:id="rId11"/>
    <p:sldId id="264" r:id="rId12"/>
    <p:sldId id="263" r:id="rId13"/>
    <p:sldId id="265" r:id="rId14"/>
    <p:sldId id="266" r:id="rId15"/>
    <p:sldId id="267" r:id="rId16"/>
    <p:sldId id="274" r:id="rId17"/>
    <p:sldId id="275" r:id="rId18"/>
    <p:sldId id="276" r:id="rId19"/>
    <p:sldId id="277" r:id="rId20"/>
    <p:sldId id="278" r:id="rId21"/>
    <p:sldId id="273" r:id="rId22"/>
    <p:sldId id="270" r:id="rId23"/>
    <p:sldId id="282" r:id="rId24"/>
    <p:sldId id="268" r:id="rId25"/>
    <p:sldId id="269" r:id="rId26"/>
    <p:sldId id="280" r:id="rId27"/>
    <p:sldId id="281" r:id="rId28"/>
    <p:sldId id="271"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ACD75B-9B18-488A-8CC9-0C9EDB1EBD95}" type="datetimeFigureOut">
              <a:rPr lang="el-GR" smtClean="0"/>
              <a:pPr/>
              <a:t>16/3/2023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335DFA-A496-4B1C-8C72-C56CA9CE41E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196777DD-9E15-4AA5-9450-7A020C2CBAE9}" type="datetime1">
              <a:rPr lang="el-GR" smtClean="0"/>
              <a:pPr/>
              <a:t>16/3/2023</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EA059381-994E-457F-BD06-F55A037E6CF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9D76E67-C3C7-4324-BE5F-320CFBEF9FBE}" type="datetime1">
              <a:rPr lang="el-GR" smtClean="0"/>
              <a:pPr/>
              <a:t>16/3/2023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059381-994E-457F-BD06-F55A037E6CF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446FDE1-F792-4796-8D92-A1E4833552B7}" type="datetime1">
              <a:rPr lang="el-GR" smtClean="0"/>
              <a:pPr/>
              <a:t>16/3/2023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059381-994E-457F-BD06-F55A037E6CF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4"/>
          </p:nvPr>
        </p:nvSpPr>
        <p:spPr/>
        <p:txBody>
          <a:bodyPr rtlCol="0"/>
          <a:lstStyle/>
          <a:p>
            <a:fld id="{BA3B557E-BE9F-484F-9C11-F4C4D2C53DF0}" type="datetime1">
              <a:rPr lang="el-GR" smtClean="0"/>
              <a:pPr/>
              <a:t>16/3/2023</a:t>
            </a:fld>
            <a:endParaRPr lang="el-GR"/>
          </a:p>
        </p:txBody>
      </p:sp>
      <p:sp>
        <p:nvSpPr>
          <p:cNvPr id="9" name="8 - Θέση αριθμού διαφάνειας"/>
          <p:cNvSpPr>
            <a:spLocks noGrp="1"/>
          </p:cNvSpPr>
          <p:nvPr>
            <p:ph type="sldNum" sz="quarter" idx="15"/>
          </p:nvPr>
        </p:nvSpPr>
        <p:spPr/>
        <p:txBody>
          <a:bodyPr rtlCol="0"/>
          <a:lstStyle/>
          <a:p>
            <a:fld id="{EA059381-994E-457F-BD06-F55A037E6CF1}"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11A7CE91-545B-4840-B6F9-59FAC93FF093}" type="datetime1">
              <a:rPr lang="el-GR" smtClean="0"/>
              <a:pPr/>
              <a:t>16/3/2023</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EA059381-994E-457F-BD06-F55A037E6CF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3FB9B63-E729-4DCE-9092-AF9B26C7DA11}" type="datetime1">
              <a:rPr lang="el-GR" smtClean="0"/>
              <a:pPr/>
              <a:t>16/3/2023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A059381-994E-457F-BD06-F55A037E6CF1}"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88CD6DFF-1A25-4AD8-B3F8-3980992CFDA7}" type="datetime1">
              <a:rPr lang="el-GR" smtClean="0"/>
              <a:pPr/>
              <a:t>16/3/2023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A059381-994E-457F-BD06-F55A037E6CF1}"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D1D1974-AB31-4785-939F-7265690553DA}" type="datetime1">
              <a:rPr lang="el-GR" smtClean="0"/>
              <a:pPr/>
              <a:t>16/3/2023</a:t>
            </a:fld>
            <a:endParaRPr lang="el-GR"/>
          </a:p>
        </p:txBody>
      </p:sp>
      <p:sp>
        <p:nvSpPr>
          <p:cNvPr id="7" name="6 - Θέση αριθμού διαφάνειας"/>
          <p:cNvSpPr>
            <a:spLocks noGrp="1"/>
          </p:cNvSpPr>
          <p:nvPr>
            <p:ph type="sldNum" sz="quarter" idx="11"/>
          </p:nvPr>
        </p:nvSpPr>
        <p:spPr/>
        <p:txBody>
          <a:bodyPr rtlCol="0"/>
          <a:lstStyle/>
          <a:p>
            <a:fld id="{EA059381-994E-457F-BD06-F55A037E6CF1}"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DC3CEEC-FE47-4557-9E21-1DFE8EA8BFD4}" type="datetime1">
              <a:rPr lang="el-GR" smtClean="0"/>
              <a:pPr/>
              <a:t>16/3/2023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A059381-994E-457F-BD06-F55A037E6CF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20 - Θέση ημερομηνίας"/>
          <p:cNvSpPr>
            <a:spLocks noGrp="1"/>
          </p:cNvSpPr>
          <p:nvPr>
            <p:ph type="dt" sz="half" idx="14"/>
          </p:nvPr>
        </p:nvSpPr>
        <p:spPr/>
        <p:txBody>
          <a:bodyPr rtlCol="0"/>
          <a:lstStyle/>
          <a:p>
            <a:fld id="{B5F7655F-6118-4B46-BC6C-4DA05AF4535D}" type="datetime1">
              <a:rPr lang="el-GR" smtClean="0"/>
              <a:pPr/>
              <a:t>16/3/2023</a:t>
            </a:fld>
            <a:endParaRPr lang="el-GR"/>
          </a:p>
        </p:txBody>
      </p:sp>
      <p:sp>
        <p:nvSpPr>
          <p:cNvPr id="22" name="21 - Θέση αριθμού διαφάνειας"/>
          <p:cNvSpPr>
            <a:spLocks noGrp="1"/>
          </p:cNvSpPr>
          <p:nvPr>
            <p:ph type="sldNum" sz="quarter" idx="15"/>
          </p:nvPr>
        </p:nvSpPr>
        <p:spPr/>
        <p:txBody>
          <a:bodyPr rtlCol="0"/>
          <a:lstStyle/>
          <a:p>
            <a:fld id="{EA059381-994E-457F-BD06-F55A037E6CF1}"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9F24F1F1-638F-40BF-8A1B-4DAFE42CCCDC}" type="datetime1">
              <a:rPr lang="el-GR" smtClean="0"/>
              <a:pPr/>
              <a:t>16/3/2023</a:t>
            </a:fld>
            <a:endParaRPr lang="el-GR"/>
          </a:p>
        </p:txBody>
      </p:sp>
      <p:sp>
        <p:nvSpPr>
          <p:cNvPr id="18" name="17 - Θέση αριθμού διαφάνειας"/>
          <p:cNvSpPr>
            <a:spLocks noGrp="1"/>
          </p:cNvSpPr>
          <p:nvPr>
            <p:ph type="sldNum" sz="quarter" idx="11"/>
          </p:nvPr>
        </p:nvSpPr>
        <p:spPr/>
        <p:txBody>
          <a:bodyPr rtlCol="0"/>
          <a:lstStyle/>
          <a:p>
            <a:fld id="{EA059381-994E-457F-BD06-F55A037E6CF1}"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6035586-871F-4FD9-80D9-19461FB8CA59}" type="datetime1">
              <a:rPr lang="el-GR" smtClean="0"/>
              <a:pPr/>
              <a:t>16/3/2023</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A059381-994E-457F-BD06-F55A037E6CF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nomikologikon.gr/authquotes.php?auth=5"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gnomikologikon.gr/authquotes.php?auth=566"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gnomikologikon.gr/authquotes.php?auth=119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Без названия.jpg"/>
          <p:cNvPicPr>
            <a:picLocks noChangeAspect="1"/>
          </p:cNvPicPr>
          <p:nvPr/>
        </p:nvPicPr>
        <p:blipFill>
          <a:blip r:embed="rId2"/>
          <a:stretch>
            <a:fillRect/>
          </a:stretch>
        </p:blipFill>
        <p:spPr>
          <a:xfrm>
            <a:off x="2000232" y="428604"/>
            <a:ext cx="6858048" cy="3643338"/>
          </a:xfrm>
          <a:prstGeom prst="rect">
            <a:avLst/>
          </a:prstGeom>
        </p:spPr>
      </p:pic>
      <p:sp>
        <p:nvSpPr>
          <p:cNvPr id="2" name="1 - Τίτλος"/>
          <p:cNvSpPr>
            <a:spLocks noGrp="1"/>
          </p:cNvSpPr>
          <p:nvPr>
            <p:ph type="ctrTitle"/>
          </p:nvPr>
        </p:nvSpPr>
        <p:spPr>
          <a:xfrm>
            <a:off x="3071802" y="5000636"/>
            <a:ext cx="5815010" cy="1000132"/>
          </a:xfrm>
        </p:spPr>
        <p:txBody>
          <a:bodyPr>
            <a:normAutofit fontScale="90000"/>
          </a:bodyPr>
          <a:lstStyle/>
          <a:p>
            <a:br>
              <a:rPr lang="en-US" dirty="0"/>
            </a:br>
            <a:br>
              <a:rPr lang="en-US" dirty="0"/>
            </a:br>
            <a:r>
              <a:rPr lang="el-GR" dirty="0"/>
              <a:t>Ο </a:t>
            </a:r>
            <a:r>
              <a:rPr lang="el-GR" dirty="0" err="1"/>
              <a:t>Θεσμοσ</a:t>
            </a:r>
            <a:r>
              <a:rPr lang="el-GR" dirty="0"/>
              <a:t> </a:t>
            </a:r>
            <a:r>
              <a:rPr lang="el-GR" dirty="0" err="1"/>
              <a:t>τησ</a:t>
            </a:r>
            <a:r>
              <a:rPr lang="el-GR" dirty="0"/>
              <a:t> </a:t>
            </a:r>
            <a:r>
              <a:rPr lang="el-GR" dirty="0" err="1"/>
              <a:t>οικογενειασ</a:t>
            </a:r>
            <a:r>
              <a:rPr lang="el-GR" dirty="0"/>
              <a:t> στην </a:t>
            </a:r>
            <a:r>
              <a:rPr lang="el-GR" dirty="0" err="1"/>
              <a:t>αρχαια</a:t>
            </a:r>
            <a:r>
              <a:rPr lang="el-GR" dirty="0"/>
              <a:t> </a:t>
            </a:r>
            <a:r>
              <a:rPr lang="el-GR" dirty="0" err="1"/>
              <a:t>Ελλαδα</a:t>
            </a:r>
            <a:r>
              <a:rPr lang="el-GR" dirty="0"/>
              <a:t> και </a:t>
            </a:r>
            <a:r>
              <a:rPr lang="el-GR" dirty="0" err="1"/>
              <a:t>σημερα</a:t>
            </a:r>
            <a:r>
              <a:rPr lang="el-GR"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πυρινηκη οικογενεια.jfif"/>
          <p:cNvPicPr>
            <a:picLocks noChangeAspect="1"/>
          </p:cNvPicPr>
          <p:nvPr/>
        </p:nvPicPr>
        <p:blipFill>
          <a:blip r:embed="rId2"/>
          <a:stretch>
            <a:fillRect/>
          </a:stretch>
        </p:blipFill>
        <p:spPr>
          <a:xfrm>
            <a:off x="214282" y="2357430"/>
            <a:ext cx="8001056" cy="4071966"/>
          </a:xfrm>
          <a:prstGeom prst="rect">
            <a:avLst/>
          </a:prstGeom>
        </p:spPr>
      </p:pic>
      <p:sp>
        <p:nvSpPr>
          <p:cNvPr id="2" name="1 - Τίτλος"/>
          <p:cNvSpPr>
            <a:spLocks noGrp="1"/>
          </p:cNvSpPr>
          <p:nvPr>
            <p:ph type="title"/>
          </p:nvPr>
        </p:nvSpPr>
        <p:spPr/>
        <p:txBody>
          <a:bodyPr/>
          <a:lstStyle/>
          <a:p>
            <a:r>
              <a:rPr lang="el-GR" dirty="0"/>
              <a:t>ΜΟΡΦΕΣ ΟΙΚΟΓΕΝΕΙΑΣ</a:t>
            </a:r>
          </a:p>
        </p:txBody>
      </p:sp>
      <p:sp>
        <p:nvSpPr>
          <p:cNvPr id="3" name="2 - Θέση περιεχομένου"/>
          <p:cNvSpPr>
            <a:spLocks noGrp="1"/>
          </p:cNvSpPr>
          <p:nvPr>
            <p:ph sz="quarter" idx="1"/>
          </p:nvPr>
        </p:nvSpPr>
        <p:spPr>
          <a:xfrm>
            <a:off x="0" y="1428736"/>
            <a:ext cx="9144000" cy="5429264"/>
          </a:xfrm>
        </p:spPr>
        <p:txBody>
          <a:bodyPr/>
          <a:lstStyle/>
          <a:p>
            <a:r>
              <a:rPr lang="el-GR" dirty="0"/>
              <a:t>Πυρηνική ή συζυγική οικογένεια </a:t>
            </a:r>
          </a:p>
          <a:p>
            <a:pPr>
              <a:buNone/>
            </a:pPr>
            <a:r>
              <a:rPr lang="el-GR" dirty="0"/>
              <a:t>( γονείς παιδιά ή μόνο ζευγάρι)</a:t>
            </a:r>
          </a:p>
          <a:p>
            <a:pPr>
              <a:buNone/>
            </a:pPr>
            <a:endParaRPr lang="el-GR" dirty="0"/>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μονογονειακγ.jfif"/>
          <p:cNvPicPr>
            <a:picLocks noChangeAspect="1"/>
          </p:cNvPicPr>
          <p:nvPr/>
        </p:nvPicPr>
        <p:blipFill>
          <a:blip r:embed="rId2"/>
          <a:stretch>
            <a:fillRect/>
          </a:stretch>
        </p:blipFill>
        <p:spPr>
          <a:xfrm>
            <a:off x="0" y="0"/>
            <a:ext cx="9144000" cy="6858000"/>
          </a:xfrm>
          <a:prstGeom prst="rect">
            <a:avLst/>
          </a:prstGeom>
        </p:spPr>
      </p:pic>
      <p:sp>
        <p:nvSpPr>
          <p:cNvPr id="2" name="1 - Τίτλος"/>
          <p:cNvSpPr>
            <a:spLocks noGrp="1"/>
          </p:cNvSpPr>
          <p:nvPr>
            <p:ph type="title" idx="4294967295"/>
          </p:nvPr>
        </p:nvSpPr>
        <p:spPr>
          <a:xfrm>
            <a:off x="0" y="0"/>
            <a:ext cx="8229600" cy="1785956"/>
          </a:xfrm>
        </p:spPr>
        <p:txBody>
          <a:bodyPr>
            <a:normAutofit/>
          </a:bodyPr>
          <a:lstStyle/>
          <a:p>
            <a:r>
              <a:rPr lang="el-GR" b="1" dirty="0" err="1">
                <a:solidFill>
                  <a:schemeClr val="bg1"/>
                </a:solidFill>
              </a:rPr>
              <a:t>Μονογονεϊκη</a:t>
            </a:r>
            <a:br>
              <a:rPr lang="el-GR" b="1" dirty="0">
                <a:solidFill>
                  <a:schemeClr val="bg1"/>
                </a:solidFill>
              </a:rPr>
            </a:br>
            <a:br>
              <a:rPr lang="el-GR" b="1" dirty="0">
                <a:solidFill>
                  <a:schemeClr val="bg1"/>
                </a:solidFill>
              </a:rPr>
            </a:br>
            <a:r>
              <a:rPr lang="el-GR" b="1" dirty="0">
                <a:solidFill>
                  <a:schemeClr val="bg1"/>
                </a:solidFill>
              </a:rPr>
              <a:t>(</a:t>
            </a:r>
            <a:r>
              <a:rPr lang="el-GR" b="1" dirty="0" err="1">
                <a:solidFill>
                  <a:schemeClr val="bg1"/>
                </a:solidFill>
              </a:rPr>
              <a:t>ένασ</a:t>
            </a:r>
            <a:r>
              <a:rPr lang="el-GR" b="1" dirty="0">
                <a:solidFill>
                  <a:schemeClr val="bg1"/>
                </a:solidFill>
              </a:rPr>
              <a:t> </a:t>
            </a:r>
            <a:r>
              <a:rPr lang="el-GR" b="1" dirty="0" err="1">
                <a:solidFill>
                  <a:schemeClr val="bg1"/>
                </a:solidFill>
              </a:rPr>
              <a:t>γονιοσ</a:t>
            </a:r>
            <a:r>
              <a:rPr lang="el-GR" b="1" dirty="0">
                <a:solidFill>
                  <a:schemeClr val="bg1"/>
                </a:solidFill>
              </a:rPr>
              <a:t> και ένα ή </a:t>
            </a:r>
            <a:r>
              <a:rPr lang="el-GR" b="1" dirty="0" err="1">
                <a:solidFill>
                  <a:schemeClr val="bg1"/>
                </a:solidFill>
              </a:rPr>
              <a:t>περισσοτερα</a:t>
            </a:r>
            <a:r>
              <a:rPr lang="el-GR" b="1" dirty="0">
                <a:solidFill>
                  <a:schemeClr val="bg1"/>
                </a:solidFill>
              </a:rPr>
              <a:t> </a:t>
            </a:r>
            <a:r>
              <a:rPr lang="el-GR" b="1" dirty="0" err="1">
                <a:solidFill>
                  <a:schemeClr val="bg1"/>
                </a:solidFill>
              </a:rPr>
              <a:t>παιδια</a:t>
            </a:r>
            <a:r>
              <a:rPr lang="el-GR" b="1" dirty="0">
                <a:solidFill>
                  <a:schemeClr val="bg1"/>
                </a:solidFill>
              </a:rPr>
              <a:t> </a:t>
            </a:r>
            <a:r>
              <a:rPr lang="el-GR" b="1" dirty="0"/>
              <a:t>)</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τελικηεκτετ.jpg"/>
          <p:cNvPicPr>
            <a:picLocks noChangeAspect="1"/>
          </p:cNvPicPr>
          <p:nvPr/>
        </p:nvPicPr>
        <p:blipFill>
          <a:blip r:embed="rId2"/>
          <a:stretch>
            <a:fillRect/>
          </a:stretch>
        </p:blipFill>
        <p:spPr>
          <a:xfrm>
            <a:off x="0" y="0"/>
            <a:ext cx="9144000" cy="7500966"/>
          </a:xfrm>
          <a:prstGeom prst="rect">
            <a:avLst/>
          </a:prstGeom>
        </p:spPr>
      </p:pic>
      <p:sp>
        <p:nvSpPr>
          <p:cNvPr id="2" name="1 - Τίτλος"/>
          <p:cNvSpPr>
            <a:spLocks noGrp="1"/>
          </p:cNvSpPr>
          <p:nvPr>
            <p:ph type="title"/>
          </p:nvPr>
        </p:nvSpPr>
        <p:spPr/>
        <p:txBody>
          <a:bodyPr>
            <a:normAutofit/>
          </a:bodyPr>
          <a:lstStyle/>
          <a:p>
            <a:r>
              <a:rPr lang="el-GR" sz="3600" b="1" u="sng" dirty="0"/>
              <a:t>Εκτεταμένη </a:t>
            </a:r>
          </a:p>
        </p:txBody>
      </p:sp>
      <p:sp>
        <p:nvSpPr>
          <p:cNvPr id="3" name="2 - Θέση περιεχομένου"/>
          <p:cNvSpPr>
            <a:spLocks noGrp="1"/>
          </p:cNvSpPr>
          <p:nvPr>
            <p:ph sz="quarter" idx="1"/>
          </p:nvPr>
        </p:nvSpPr>
        <p:spPr/>
        <p:txBody>
          <a:bodyPr/>
          <a:lstStyle/>
          <a:p>
            <a:pPr>
              <a:buNone/>
            </a:pPr>
            <a:r>
              <a:rPr lang="el-GR" b="1" dirty="0"/>
              <a:t>Τρεις ή περισσότερες γενιές που ζουν στο ίδιο σπίτι</a:t>
            </a:r>
          </a:p>
          <a:p>
            <a:pPr>
              <a:buNone/>
            </a:pPr>
            <a:r>
              <a:rPr lang="el-GR" b="1" dirty="0"/>
              <a:t>( γονείς-παιδιά-παππούς, γιαγιά)</a:t>
            </a:r>
          </a:p>
          <a:p>
            <a:pPr>
              <a:buNone/>
            </a:pPr>
            <a:endParaRPr lang="el-GR" dirty="0"/>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μεικτη.jfif"/>
          <p:cNvPicPr>
            <a:picLocks noChangeAspect="1"/>
          </p:cNvPicPr>
          <p:nvPr/>
        </p:nvPicPr>
        <p:blipFill>
          <a:blip r:embed="rId2"/>
          <a:stretch>
            <a:fillRect/>
          </a:stretch>
        </p:blipFill>
        <p:spPr>
          <a:xfrm>
            <a:off x="357158" y="500042"/>
            <a:ext cx="7500990" cy="5857916"/>
          </a:xfrm>
          <a:prstGeom prst="rect">
            <a:avLst/>
          </a:prstGeom>
        </p:spPr>
      </p:pic>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γαμοκατα.jfif"/>
          <p:cNvPicPr>
            <a:picLocks noChangeAspect="1"/>
          </p:cNvPicPr>
          <p:nvPr/>
        </p:nvPicPr>
        <p:blipFill>
          <a:blip r:embed="rId2"/>
          <a:stretch>
            <a:fillRect/>
          </a:stretch>
        </p:blipFill>
        <p:spPr>
          <a:xfrm>
            <a:off x="0" y="0"/>
            <a:ext cx="9144000" cy="6858000"/>
          </a:xfrm>
          <a:prstGeom prst="rect">
            <a:avLst/>
          </a:prstGeom>
        </p:spPr>
      </p:pic>
      <p:sp>
        <p:nvSpPr>
          <p:cNvPr id="3" name="2 - Θέση περιεχομένου"/>
          <p:cNvSpPr>
            <a:spLocks noGrp="1"/>
          </p:cNvSpPr>
          <p:nvPr>
            <p:ph sz="quarter" idx="1"/>
          </p:nvPr>
        </p:nvSpPr>
        <p:spPr>
          <a:xfrm>
            <a:off x="357158" y="0"/>
            <a:ext cx="7467600" cy="1614486"/>
          </a:xfrm>
        </p:spPr>
        <p:txBody>
          <a:bodyPr/>
          <a:lstStyle/>
          <a:p>
            <a:pPr>
              <a:buNone/>
            </a:pPr>
            <a:endParaRPr lang="el-GR" dirty="0"/>
          </a:p>
          <a:p>
            <a:pPr>
              <a:buNone/>
            </a:pPr>
            <a:r>
              <a:rPr lang="el-GR" dirty="0"/>
              <a:t>ΟΙΚΟΓΕΝΕΙΑ ΜΕ Η ΧΩΡΙΣ ΓΑΜΟ ΜΕ Η ΧΩΡΙΣ ΠΑΙΔΙΑ ΠΟΥ ΣΗΖΟΥΝ ΧΩΡΙΣ ΓΑΜΟ.</a:t>
            </a: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7467600" cy="1143000"/>
          </a:xfrm>
        </p:spPr>
        <p:txBody>
          <a:bodyPr/>
          <a:lstStyle/>
          <a:p>
            <a:r>
              <a:rPr lang="el-GR" dirty="0"/>
              <a:t>Η ΟΙΚΟΓΕΝΕΙΑ ΣΤΟΝ 20 ΑΙΩΝΑ</a:t>
            </a:r>
          </a:p>
        </p:txBody>
      </p:sp>
      <p:sp>
        <p:nvSpPr>
          <p:cNvPr id="3" name="2 - Θέση περιεχομένου"/>
          <p:cNvSpPr>
            <a:spLocks noGrp="1"/>
          </p:cNvSpPr>
          <p:nvPr>
            <p:ph sz="quarter" idx="1"/>
          </p:nvPr>
        </p:nvSpPr>
        <p:spPr>
          <a:xfrm>
            <a:off x="0" y="1428736"/>
            <a:ext cx="9144000" cy="5429264"/>
          </a:xfrm>
        </p:spPr>
        <p:txBody>
          <a:bodyPr>
            <a:normAutofit fontScale="77500" lnSpcReduction="20000"/>
          </a:bodyPr>
          <a:lstStyle/>
          <a:p>
            <a:pPr>
              <a:buNone/>
            </a:pPr>
            <a:r>
              <a:rPr lang="el-GR" dirty="0"/>
              <a:t>    Στις αρχές του 20ού αιώνα στην Ελλάδα η οικογένεια περιλαμβάνει τους γονείς και τα παντρεμένα παιδιά και ονομάζεται </a:t>
            </a:r>
            <a:r>
              <a:rPr lang="el-GR" b="1" dirty="0"/>
              <a:t>εκτεταμένη</a:t>
            </a:r>
            <a:r>
              <a:rPr lang="el-GR" dirty="0"/>
              <a:t>. Όλοι δουλεύουν, κανείς δεν εξαιρείται, ούτε οι γέροντες ούτε τα παιδιά. Συνήθως στις εκτεταμένες οικογένειες της αγροτικής κοινωνίας:</a:t>
            </a:r>
            <a:br>
              <a:rPr lang="el-GR" dirty="0"/>
            </a:br>
            <a:r>
              <a:rPr lang="el-GR" dirty="0"/>
              <a:t>• Οι ρόλοι προσδιορίζονται αυστηρά με βάση το φύλο και την ηλικία.</a:t>
            </a:r>
            <a:br>
              <a:rPr lang="el-GR" dirty="0"/>
            </a:br>
            <a:r>
              <a:rPr lang="el-GR" dirty="0"/>
              <a:t>• Ο ιδιωτικός χώρος διακρίνεται αυστηρά από το δημόσιο. Στον ιδιωτικό χώρο αντιστοιχούν το σπίτι και η γυναίκα, ενώ στο δημόσιο χώρο αντιστοιχούν το «έξω» και ο άνδρας.</a:t>
            </a:r>
            <a:br>
              <a:rPr lang="el-GR" dirty="0"/>
            </a:br>
            <a:r>
              <a:rPr lang="el-GR" dirty="0"/>
              <a:t>• Το «μέσα» και οι ρόλοι που συνδέονται με τις οικιακές δραστηριότητες αξιολογούνται ως κατώτεροι από αυτούς που συνδέονται με το «έξω», με το δημόσιο χώρο, και επομένως με τον άνδρα.</a:t>
            </a:r>
            <a:br>
              <a:rPr lang="el-GR" dirty="0"/>
            </a:br>
            <a:r>
              <a:rPr lang="el-GR" dirty="0"/>
              <a:t>Κατά το δεύτερο μισό του 20ού αιώνα οι κοινωνικές και οικονομικές μεταβολές (εγκατάλειψη της υπαίθρου, αστικοποίηση) επηρέασαν την οικογένεια ως προς τη δομή, το μέγεθος και τις λειτουργίες της. Ενώ στις αγροτικές κοινωνίες παρατηρείται αυτός ο άκαμπτος διαχωρισμός των φύλων, στις σύγχρονες αστικές κοινωνίες οι σχέσεις που αφορούν την οικογένεια εμφανίζονται πιο ελαστικές.</a:t>
            </a:r>
            <a:br>
              <a:rPr lang="el-GR" dirty="0"/>
            </a:br>
            <a:r>
              <a:rPr lang="el-GR" dirty="0"/>
              <a:t>Στην Ελλάδα, στα αστικά κέντρα, η οικογένεια περιλαμβάνει συνήθως τους γονείς και τα ανύπαντρα παιδιά και ονομάζεται </a:t>
            </a:r>
            <a:r>
              <a:rPr lang="el-GR" b="1" dirty="0"/>
              <a:t>πυρηνική</a:t>
            </a:r>
            <a:r>
              <a:rPr lang="el-GR" dirty="0"/>
              <a:t> ή συζυγική οικογένεια.</a:t>
            </a:r>
            <a:br>
              <a:rPr lang="el-GR" dirty="0"/>
            </a:br>
            <a:r>
              <a:rPr lang="el-GR" dirty="0"/>
              <a:t>Στο πλαίσιο της πυρηνικής οικογένειας η γυναίκα εργάζεται συνήθως και εκτός σπιτιού, και αυτή είναι η ειδοποιός διαφορά με τη σύζυγο της εκτεταμένης οικογένειας. Το παράθεμα που ακολουθεί εστιάζεται σε αυτή την αλλαγή, πώς δηλαδή από τη μη μισθωτή εργασία της γυναίκας περνάμε στη μισθωτή εργασία.</a:t>
            </a:r>
            <a:br>
              <a:rPr lang="el-GR" dirty="0"/>
            </a:br>
            <a:endParaRPr lang="el-GR"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285720" y="428604"/>
            <a:ext cx="8143932" cy="6115072"/>
          </a:xfrm>
          <a:blipFill>
            <a:blip r:embed="rId2"/>
            <a:tile tx="0" ty="0" sx="100000" sy="100000" flip="none" algn="tl"/>
          </a:blipFill>
          <a:ln w="3175"/>
          <a:effectLst>
            <a:outerShdw blurRad="50800" dist="38100" dir="13500000" algn="br" rotWithShape="0">
              <a:prstClr val="black">
                <a:alpha val="40000"/>
              </a:prstClr>
            </a:outerShdw>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a:normAutofit/>
          </a:bodyPr>
          <a:lstStyle/>
          <a:p>
            <a:pPr>
              <a:buNone/>
            </a:pPr>
            <a:r>
              <a:rPr lang="el-GR" dirty="0"/>
              <a:t>«Το 1954 πολλές γυναίκες δούλευαν στην οικογενειακή επιχείρηση τη γεωργική εκμετάλλευση ή το μαγαζί η οποία συνήθως ανήκει στο σύζυγο τους. Η διαφορά τους με τις γυναίκες που έμεναν στο σπίτι ήταν πολύ μεγάλη. Οι γυναίκες στο σπίτι αναφέρονται ως ανενεργά μέλη από τη Στατιστική Υπηρεσία παρά το ότι δούλευαν 15 ώρες τη μέρα, για να αναθρέψουν πολυάριθμα παιδιά.</a:t>
            </a:r>
            <a:br>
              <a:rPr lang="el-GR" dirty="0"/>
            </a:br>
            <a:r>
              <a:rPr lang="el-GR" dirty="0"/>
              <a:t>Το 1993 αυτή η κατάσταση έχει σχεδόν εκλείψει: οι γυναίκες που έχουν μια επαγγελματική δραστηριότητα είναι συνήθως μισθωτές και υπάγονται στο αφεντικό ή στο διευθυντή της υπηρεσίας τους. Ακόμη κι αν οι υπεύθυνοι είναι στην πλειονότητά τους άντρες, η αλλαγή είναι μεγάλη: η οικονομική εξάρτηση των γυναικών από το σύζυγό τους έχει μειωθεί σημαντικά» (</a:t>
            </a:r>
            <a:r>
              <a:rPr lang="el-GR" dirty="0" err="1"/>
              <a:t>Al</a:t>
            </a:r>
            <a:r>
              <a:rPr lang="el-GR" dirty="0"/>
              <a:t>. </a:t>
            </a:r>
            <a:r>
              <a:rPr lang="el-GR" dirty="0" err="1"/>
              <a:t>Chenu</a:t>
            </a:r>
            <a:r>
              <a:rPr lang="el-GR" dirty="0"/>
              <a:t>, 1995:324).</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28596" y="357166"/>
            <a:ext cx="7858180" cy="6500834"/>
          </a:xfrm>
        </p:spPr>
        <p:txBody>
          <a:bodyPr>
            <a:normAutofit fontScale="70000" lnSpcReduction="20000"/>
          </a:bodyPr>
          <a:lstStyle/>
          <a:p>
            <a:pPr>
              <a:lnSpc>
                <a:spcPct val="120000"/>
              </a:lnSpc>
            </a:pPr>
            <a:r>
              <a:rPr lang="el-GR" sz="2600" dirty="0"/>
              <a:t>Με τις νέες εξελίξεις η καθημερινή ζωή ενός μεγάλου αριθμού γυναικών καθορίζεται από τις αυξημένες υποχρεώσεις τους στην επαγγελματική και την οικογενειακή ζωή. Και αυτό το γεγονός είναι θεμελιώδους σημασίας για την εμφάνιση νέων οικογενειακών τύπων στο πλαίσιο της πυρηνικής οικογένειας. Επομένως ο τύπος της πυρηνικής οικογένειας δεν παραμένει αναλλοίωτος στο χρόνο, αλλά εξελίσσεται ανάλογα με τη γενικότερη κοινωνική εξέλιξη, σε ολόκληρο το δυτικό κόσμο. Έτσι προκύπτουν νέες μορφές οικογενειακής συμβίωσης, οι οποίες συνδέονται με έναν καινούριο καταμερισμό της εργασίας.</a:t>
            </a:r>
            <a:br>
              <a:rPr lang="el-GR" sz="2600" dirty="0"/>
            </a:br>
            <a:r>
              <a:rPr lang="el-GR" sz="2600" dirty="0"/>
              <a:t>Οι νέες μορφές οικογενειακής συμβίωσης στο πλαίσιο της πυρηνικής οικογένειας είναι</a:t>
            </a:r>
          </a:p>
          <a:p>
            <a:pPr>
              <a:lnSpc>
                <a:spcPct val="120000"/>
              </a:lnSpc>
              <a:buNone/>
            </a:pPr>
            <a:r>
              <a:rPr lang="el-GR" dirty="0"/>
              <a:t>:</a:t>
            </a:r>
            <a:br>
              <a:rPr lang="el-GR" sz="2600" dirty="0"/>
            </a:br>
            <a:r>
              <a:rPr lang="el-GR" sz="2600" dirty="0"/>
              <a:t>• Η </a:t>
            </a:r>
            <a:r>
              <a:rPr lang="el-GR" sz="2600" b="1" dirty="0"/>
              <a:t>οικογένεια διπλής σταδιοδρομίας</a:t>
            </a:r>
            <a:r>
              <a:rPr lang="el-GR" sz="2600" dirty="0"/>
              <a:t>, στην οποία και οι δύο σύζυγοι εργάζονται και επομένως οι ρόλοι διαμορφώνονται σε σχέση με τις επαγγελματικές ασχολίες τους και τα πρότυπα αξιών τους. Στην περίπτωση αυτή η συζυγική σχέση οικοδομείται με βάση τη συνεργασία.</a:t>
            </a:r>
          </a:p>
          <a:p>
            <a:pPr>
              <a:lnSpc>
                <a:spcPct val="120000"/>
              </a:lnSpc>
              <a:buNone/>
            </a:pPr>
            <a:br>
              <a:rPr lang="el-GR" sz="2600" dirty="0"/>
            </a:br>
            <a:r>
              <a:rPr lang="el-GR" sz="2600" dirty="0"/>
              <a:t>•Η </a:t>
            </a:r>
            <a:r>
              <a:rPr lang="el-GR" sz="2600" b="1" dirty="0"/>
              <a:t>ελεύθερη συμβίωση</a:t>
            </a:r>
            <a:r>
              <a:rPr lang="el-GR" sz="2600" dirty="0"/>
              <a:t> (συγκατοίκηση χωρίς γάμο), η οποία συναντάται όλο και περισσότερο σε πολλές χώρες της Ευρώπης και στηρίζεται κυρίως σε ατομικές επιλογές .</a:t>
            </a:r>
          </a:p>
          <a:p>
            <a:endParaRPr lang="el-GR" dirty="0"/>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katagogi.jpg"/>
          <p:cNvPicPr>
            <a:picLocks noChangeAspect="1"/>
          </p:cNvPicPr>
          <p:nvPr/>
        </p:nvPicPr>
        <p:blipFill>
          <a:blip r:embed="rId2"/>
          <a:stretch>
            <a:fillRect/>
          </a:stretch>
        </p:blipFill>
        <p:spPr>
          <a:xfrm>
            <a:off x="428596" y="0"/>
            <a:ext cx="8215370" cy="6858000"/>
          </a:xfrm>
          <a:prstGeom prst="rect">
            <a:avLst/>
          </a:prstGeom>
        </p:spPr>
      </p:pic>
      <p:sp>
        <p:nvSpPr>
          <p:cNvPr id="3" name="2 - Θέση περιεχομένου"/>
          <p:cNvSpPr>
            <a:spLocks noGrp="1"/>
          </p:cNvSpPr>
          <p:nvPr>
            <p:ph sz="quarter" idx="1"/>
          </p:nvPr>
        </p:nvSpPr>
        <p:spPr>
          <a:xfrm>
            <a:off x="642910" y="428604"/>
            <a:ext cx="7467600" cy="4873752"/>
          </a:xfrm>
        </p:spPr>
        <p:txBody>
          <a:bodyPr>
            <a:normAutofit fontScale="92500" lnSpcReduction="10000"/>
          </a:bodyPr>
          <a:lstStyle/>
          <a:p>
            <a:r>
              <a:rPr lang="el-GR" b="1" dirty="0" err="1"/>
              <a:t>Μονογονεΐκες</a:t>
            </a:r>
            <a:r>
              <a:rPr lang="el-GR" b="1" dirty="0"/>
              <a:t> οικογένειες. Διαζευγμένο ή χήρο γονέα με τα παιδιά. Οι </a:t>
            </a:r>
            <a:r>
              <a:rPr lang="el-GR" b="1" dirty="0" err="1"/>
              <a:t>μονογονεϊκές</a:t>
            </a:r>
            <a:r>
              <a:rPr lang="el-GR" b="1" dirty="0"/>
              <a:t> οικογένειες στην Ελλάδα αποτελούσαν το 6% του συνόλου των νοικοκυριών το 1991 και το 9% το 2001.</a:t>
            </a:r>
            <a:br>
              <a:rPr lang="el-GR" b="1" dirty="0"/>
            </a:br>
            <a:r>
              <a:rPr lang="el-GR" b="1" dirty="0"/>
              <a:t>• Η οικογένεια δεύτερου γάμου, η οποία έχει προκύψει από την αύξηση των διαζυγίων, που προκαλεί με τη σειρά της τη δημιουργία οικογενειών δεύτερου (ή τρίτου) γάμου του ενός ή και των δύο συζύγων. Η ποικιλία των οικογενειακών τύπων στη σύγχρονη βιομηχανική κοινωνία συνδέεται και με άλλες παραμέτρους, όπως είναι η αλλαγή της νοοτροπίας γύρω από το θεσμό του γάμου, η αυτονόμηση του ατόμου από την οικογενειακή ομάδα, η ιδεολογία των ίσων ευκαιριών, οι αλλαγές στην αγορά εργασίας κ.ά.</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i="1"/>
              <a:t>Καταμερισμοσ εργασιασ στη σύγχρονη ελληνικη οικογενεια</a:t>
            </a:r>
            <a:endParaRPr lang="el-GR" dirty="0"/>
          </a:p>
        </p:txBody>
      </p:sp>
      <p:sp>
        <p:nvSpPr>
          <p:cNvPr id="3" name="2 - Θέση περιεχομένου"/>
          <p:cNvSpPr>
            <a:spLocks noGrp="1"/>
          </p:cNvSpPr>
          <p:nvPr>
            <p:ph sz="quarter" idx="1"/>
          </p:nvPr>
        </p:nvSpPr>
        <p:spPr>
          <a:xfrm>
            <a:off x="457200" y="1600200"/>
            <a:ext cx="5114932" cy="4186254"/>
          </a:xfrm>
        </p:spPr>
        <p:txBody>
          <a:bodyPr>
            <a:normAutofit/>
          </a:bodyPr>
          <a:lstStyle/>
          <a:p>
            <a:pPr>
              <a:buNone/>
            </a:pPr>
            <a:r>
              <a:rPr lang="el-GR"/>
              <a:t>   </a:t>
            </a:r>
            <a:endParaRPr lang="el-GR" dirty="0"/>
          </a:p>
        </p:txBody>
      </p:sp>
      <p:sp>
        <p:nvSpPr>
          <p:cNvPr id="4" name="3 - Έλλειψη"/>
          <p:cNvSpPr/>
          <p:nvPr/>
        </p:nvSpPr>
        <p:spPr>
          <a:xfrm>
            <a:off x="571472" y="785794"/>
            <a:ext cx="6715172" cy="5786454"/>
          </a:xfrm>
          <a:prstGeom prst="ellipse">
            <a:avLst/>
          </a:prstGeom>
          <a:scene3d>
            <a:camera prst="perspectiveRelaxedModerately"/>
            <a:lightRig rig="threePt" dir="t"/>
          </a:scene3d>
        </p:spPr>
        <p:style>
          <a:lnRef idx="1">
            <a:schemeClr val="accent2"/>
          </a:lnRef>
          <a:fillRef idx="3">
            <a:schemeClr val="accent2"/>
          </a:fillRef>
          <a:effectRef idx="2">
            <a:schemeClr val="accent2"/>
          </a:effectRef>
          <a:fontRef idx="minor">
            <a:schemeClr val="lt1"/>
          </a:fontRef>
        </p:style>
        <p:txBody>
          <a:bodyPr rtlCol="0" anchor="ctr"/>
          <a:lstStyle/>
          <a:p>
            <a:pPr>
              <a:buNone/>
            </a:pPr>
            <a:r>
              <a:rPr lang="el-GR" dirty="0"/>
              <a:t>Η ανδρική κυριαρχία μέχρι τα μέσα του 20ού αιώνα στην ελληνική οικογένεια ήταν τόσο αδιαμφισβήτητη, ώστε να μην μπαίνει ζήτημα αιτιολόγησης της γυναικείας καταπίεσης και υποταγής, την οποία συναντάμε παντού:</a:t>
            </a:r>
          </a:p>
          <a:p>
            <a:pPr algn="ctr">
              <a:buNone/>
            </a:pPr>
            <a:br>
              <a:rPr lang="el-GR" dirty="0"/>
            </a:br>
            <a:r>
              <a:rPr lang="el-GR" dirty="0"/>
              <a:t>• στην οργάνωση του χώρου και ιδιαίτερα στην εσωτερική διαρρύθμιση του σπιτιού,</a:t>
            </a:r>
          </a:p>
          <a:p>
            <a:pPr>
              <a:buNone/>
            </a:pPr>
            <a:br>
              <a:rPr lang="el-GR" dirty="0"/>
            </a:br>
            <a:r>
              <a:rPr lang="el-GR" dirty="0"/>
              <a:t>• στη διάκριση ανάμεσα στο σπίτι (στο «μέσα», στον ιδιωτικό χώρο) και στο δημόσιο χώρο (προνομιακό πεδίο δράσης των ανδρών),</a:t>
            </a:r>
          </a:p>
          <a:p>
            <a:pPr>
              <a:buNone/>
            </a:pPr>
            <a:br>
              <a:rPr lang="el-GR" dirty="0"/>
            </a:br>
            <a:r>
              <a:rPr lang="el-GR" dirty="0"/>
              <a:t>• στην οργάνωση του χρόνου.</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214282" y="0"/>
            <a:ext cx="8643998" cy="6858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l-G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Τι σημαίνει η ελληνική λέξη οικογένεια; </a:t>
            </a:r>
          </a:p>
          <a:p>
            <a:pPr algn="ctr"/>
            <a:endParaRPr lang="el-G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l-G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Η λέξη &lt;&lt;οικογένεια&gt;&gt; αποτελείται από δύο συνθετικά: &lt;&lt; οίκος &gt;&gt; και &lt;&lt;γένος&gt;&gt;. Ο όρος οικογένεια χρησιμοποιείται υπό την ευρεία και στενή σημασία της, εννοώντας αφενός το γένος, τη γενιά, τους συγγενείς, αφετέρου τα συγγενικά πρόσωπα βρίσκονται κάτω από μία στέγη ή τους συγγενείς, οι οποίοι κατοικούν σε περισσότερα οικήματα θεωρούμενα ως ενιαίο αρχιτεκτονικό σύνολο ( οικία). Η αντίστοιχη αρχαιολογική λέξη είναι ο όρος &lt;&lt;οίκος&gt;&gt;, που σήμερα χρησιμοποιείται επίσημα μόνο για βασιλικές οικογένειες</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0"/>
            <a:ext cx="9144000" cy="4714884"/>
          </a:xfrm>
        </p:spPr>
        <p:txBody>
          <a:bodyPr>
            <a:normAutofit lnSpcReduction="10000"/>
          </a:bodyPr>
          <a:lstStyle/>
          <a:p>
            <a:pPr>
              <a:buNone/>
            </a:pPr>
            <a:r>
              <a:rPr lang="el-GR" dirty="0"/>
              <a:t>    Στη δεκαετία του 2000 το γυναικείο εργατικό δυναμικό της χώρας μας ανέρχεται σε 1.620.215 άτομα, αποτελεί δηλαδή το 38% του συνολικού εργατικού δυναμικού. Και δεν είναι τυχαίο το γεγονός ότι οι έγγαμες γυναίκες αριθμούν 1.057.700 άτομα και αποτελούν το 65% του γυναικείου εργατικού δυναμικού.</a:t>
            </a:r>
            <a:br>
              <a:rPr lang="el-GR" dirty="0"/>
            </a:br>
            <a:r>
              <a:rPr lang="el-GR" dirty="0"/>
              <a:t>Οι μεταβολές που επήλθαν στην κοινωνία με την επαγγελματική δραστηριοποίηση των γυναικών έχουν γίνει αντικείμενο μελέτης από την κοινωνιολογία, την ιστορία, τη δημογραφία, τις οικονομικές επιστήμες, τη νομική κτλ.</a:t>
            </a:r>
            <a:br>
              <a:rPr lang="el-GR" dirty="0"/>
            </a:br>
            <a:r>
              <a:rPr lang="el-GR" dirty="0"/>
              <a:t>Στο επίπεδο της νομικής επιστήμης αξιοσημείωτη ήταν η εφαρμογή των νέων ρυθμίσεων για τις σχέσεις των δύο φύλων στο πλαίσιο της οικογένειας, που αποτυπώνονται στο Οικογενειακό Δίκαιο.</a:t>
            </a:r>
          </a:p>
        </p:txBody>
      </p:sp>
      <p:sp>
        <p:nvSpPr>
          <p:cNvPr id="5" name="4 - Κυματισμός"/>
          <p:cNvSpPr/>
          <p:nvPr/>
        </p:nvSpPr>
        <p:spPr>
          <a:xfrm>
            <a:off x="1928794" y="4500570"/>
            <a:ext cx="6143668" cy="2357430"/>
          </a:xfrm>
          <a:prstGeom prst="wave">
            <a:avLst>
              <a:gd name="adj1" fmla="val 12500"/>
              <a:gd name="adj2" fmla="val 518"/>
            </a:avLst>
          </a:prstGeom>
          <a:scene3d>
            <a:camera prst="obliqueTopLeft"/>
            <a:lightRig rig="threePt" dir="t"/>
          </a:scene3d>
        </p:spPr>
        <p:style>
          <a:lnRef idx="1">
            <a:schemeClr val="accent4"/>
          </a:lnRef>
          <a:fillRef idx="2">
            <a:schemeClr val="accent4"/>
          </a:fillRef>
          <a:effectRef idx="1">
            <a:schemeClr val="accent4"/>
          </a:effectRef>
          <a:fontRef idx="minor">
            <a:schemeClr val="dk1"/>
          </a:fontRef>
        </p:style>
        <p:txBody>
          <a:bodyPr rtlCol="0" anchor="ctr"/>
          <a:lstStyle/>
          <a:p>
            <a:r>
              <a:rPr lang="el-GR" b="1" dirty="0"/>
              <a:t>Η οικογένεια είναι η ένωση που καθιερώθηκε από τη φύση για την εξυπηρέτηση των καθημερινών αναγκών του </a:t>
            </a:r>
            <a:r>
              <a:rPr lang="el-GR" b="1" dirty="0" err="1"/>
              <a:t>ανθρώπου.</a:t>
            </a:r>
            <a:r>
              <a:rPr lang="el-GR" b="1" dirty="0" err="1">
                <a:hlinkClick r:id="rId2"/>
              </a:rPr>
              <a:t>Αριστοτέλης</a:t>
            </a:r>
            <a:br>
              <a:rPr lang="el-GR" dirty="0">
                <a:hlinkClick r:id="rId2"/>
              </a:rPr>
            </a:br>
            <a:r>
              <a:rPr lang="el-GR" dirty="0">
                <a:hlinkClick r:id="rId2"/>
              </a:rPr>
              <a:t>Αρχαίος Έλληνας φιλόσοφος  (384-322 </a:t>
            </a:r>
            <a:r>
              <a:rPr lang="el-GR" dirty="0" err="1">
                <a:hlinkClick r:id="rId2"/>
              </a:rPr>
              <a:t>π.Χ.</a:t>
            </a:r>
            <a:r>
              <a:rPr lang="el-GR" dirty="0">
                <a:hlinkClick r:id="rId2"/>
              </a:rPr>
              <a:t>)</a:t>
            </a:r>
            <a:br>
              <a:rPr lang="el-GR" b="1" dirty="0">
                <a:hlinkClick r:id="rId2"/>
              </a:rPr>
            </a:br>
            <a:endParaRPr lang="el-G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357166"/>
            <a:ext cx="8229600" cy="6000792"/>
          </a:xfrm>
        </p:spPr>
        <p:txBody>
          <a:bodyPr>
            <a:normAutofit fontScale="92500" lnSpcReduction="20000"/>
          </a:bodyPr>
          <a:lstStyle/>
          <a:p>
            <a:pPr>
              <a:buNone/>
            </a:pPr>
            <a:r>
              <a:rPr lang="el-GR" dirty="0"/>
              <a:t>    Πριν από το 1983 το οικογενειακό πλαίσιο ήταν έτσι διαμορφωμένο, ώστε ο ρόλος του συζύγου ήταν, χωρίς υπερβολή, πατριαρχικός, αφού ο πατέρας αποφάσιζε για όλα, ενώ ακόμη και στις σχέσεις γονέων και παιδιών η μητέρα απουσίαζε. Μετά το 1983 το Οικογενειακό Δίκαιο εκδημοκρατίζεται δίνοντας «φωνή» και στη σύζυγο, αφού «οι σύζυγοι αποφασίζουν από κοινού», αξιώνει και αυτή «συμμετοχή στα αποκτήματα» και έχει λόγο για την ανατροφή των παιδιών.</a:t>
            </a:r>
            <a:br>
              <a:rPr lang="el-GR" dirty="0"/>
            </a:br>
            <a:r>
              <a:rPr lang="el-GR" dirty="0"/>
              <a:t>Η επαγγελματική δραστηριοποίηση των γυναικών, η διευκόλυνση που παρέχει στα άτομα η ανάπτυξη της τεχνολογίας (οικιακές συσκευές) στο θέμα των οικιακών εργασιών, η δυνατότητα οικογενειακού προγραμματισμού (μέθοδοι αντισύλληψης), η διεκδίκηση ισότητας στο πολιτικό επίπεδο, η αλλαγή του Οικογενειακού Δικαίου δημιούργησαν το νέο κοινωνικό περιβάλλον μέσα στο οποίο καλείται να λειτουργήσει η οικογένεια. Οι σταδιακές αυτές μεταβολές αλλάζουν την καθημερινότητα της οικογενειακής συμβίωσης και δημιουργούν νέο καταμερισμό εργασίας ανάμεσα στα φύλα, αισθητό και στην ελληνική οικογένεια, καθώς και νέους τρόπους άσκησης των ρόλων τόσο του άνδρα όσο και της γυναίκας.</a:t>
            </a: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μαλακ.jpg"/>
          <p:cNvPicPr>
            <a:picLocks noGrp="1" noChangeAspect="1"/>
          </p:cNvPicPr>
          <p:nvPr>
            <p:ph idx="4294967295"/>
          </p:nvPr>
        </p:nvPicPr>
        <p:blipFill>
          <a:blip r:embed="rId2"/>
          <a:stretch>
            <a:fillRect/>
          </a:stretch>
        </p:blipFill>
        <p:spPr>
          <a:xfrm>
            <a:off x="0" y="0"/>
            <a:ext cx="9144000" cy="6858000"/>
          </a:xfrm>
        </p:spPr>
      </p:pic>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Κατακόρυφος πάπυρος"/>
          <p:cNvSpPr/>
          <p:nvPr/>
        </p:nvSpPr>
        <p:spPr>
          <a:xfrm>
            <a:off x="1643042" y="785794"/>
            <a:ext cx="5786446" cy="5286412"/>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lvl="8"/>
            <a:endParaRPr lang="el-GR" sz="2000" dirty="0"/>
          </a:p>
        </p:txBody>
      </p:sp>
      <p:sp>
        <p:nvSpPr>
          <p:cNvPr id="7" name="6 - TextBox"/>
          <p:cNvSpPr txBox="1"/>
          <p:nvPr/>
        </p:nvSpPr>
        <p:spPr>
          <a:xfrm>
            <a:off x="2571736" y="1643050"/>
            <a:ext cx="4071966" cy="3970318"/>
          </a:xfrm>
          <a:prstGeom prst="rect">
            <a:avLst/>
          </a:prstGeom>
          <a:noFill/>
        </p:spPr>
        <p:txBody>
          <a:bodyPr wrap="square" rtlCol="0">
            <a:spAutoFit/>
          </a:bodyPr>
          <a:lstStyle/>
          <a:p>
            <a:r>
              <a:rPr lang="el-GR" i="1" dirty="0"/>
              <a:t>«Λυπάμαι τις νοικοκυρές</a:t>
            </a:r>
            <a:br>
              <a:rPr lang="el-GR" dirty="0"/>
            </a:br>
            <a:r>
              <a:rPr lang="el-GR" i="1" dirty="0"/>
              <a:t>Έτσι που αγωνίζονται</a:t>
            </a:r>
            <a:br>
              <a:rPr lang="el-GR" dirty="0"/>
            </a:br>
            <a:r>
              <a:rPr lang="el-GR" i="1" dirty="0"/>
              <a:t>Κάθε πρωί να διώχνουν απ' το σπίτι</a:t>
            </a:r>
            <a:br>
              <a:rPr lang="el-GR" dirty="0"/>
            </a:br>
            <a:r>
              <a:rPr lang="el-GR" i="1" dirty="0"/>
              <a:t>τους τη σκόνη,</a:t>
            </a:r>
            <a:br>
              <a:rPr lang="el-GR" dirty="0"/>
            </a:br>
            <a:r>
              <a:rPr lang="el-GR" i="1" dirty="0"/>
              <a:t>Σκόνη ύστατη σάρκα του άσαρκου.</a:t>
            </a:r>
            <a:br>
              <a:rPr lang="el-GR" dirty="0"/>
            </a:br>
            <a:r>
              <a:rPr lang="el-GR" i="1" dirty="0"/>
              <a:t>Σκούπες </a:t>
            </a:r>
            <a:r>
              <a:rPr lang="el-GR" i="1" dirty="0" err="1"/>
              <a:t>σκουπάκια</a:t>
            </a:r>
            <a:br>
              <a:rPr lang="el-GR" dirty="0"/>
            </a:br>
            <a:r>
              <a:rPr lang="el-GR" i="1" dirty="0" err="1"/>
              <a:t>Ρουφηχτήρια</a:t>
            </a:r>
            <a:r>
              <a:rPr lang="el-GR" i="1" dirty="0"/>
              <a:t> φτερά </a:t>
            </a:r>
            <a:r>
              <a:rPr lang="el-GR" i="1" dirty="0" err="1"/>
              <a:t>τιναχτήρια</a:t>
            </a:r>
            <a:br>
              <a:rPr lang="el-GR" dirty="0"/>
            </a:br>
            <a:r>
              <a:rPr lang="el-GR" i="1" dirty="0"/>
              <a:t>Ξεσκονόπανα κουρελόπανα κλόουν</a:t>
            </a:r>
            <a:br>
              <a:rPr lang="el-GR" dirty="0"/>
            </a:br>
            <a:r>
              <a:rPr lang="el-GR" i="1" dirty="0"/>
              <a:t>Θόρυβοι και τρόποι ακροβάτες,</a:t>
            </a:r>
            <a:br>
              <a:rPr lang="el-GR" dirty="0"/>
            </a:br>
            <a:r>
              <a:rPr lang="el-GR" i="1" dirty="0"/>
              <a:t>Μαστίγιο πέφτουν οι κινήσεις πάνω</a:t>
            </a:r>
            <a:br>
              <a:rPr lang="el-GR" dirty="0"/>
            </a:br>
            <a:r>
              <a:rPr lang="el-GR" i="1" dirty="0"/>
              <a:t>στην κατοικίδια σκόνη»</a:t>
            </a:r>
            <a:br>
              <a:rPr lang="el-GR" dirty="0"/>
            </a:br>
            <a:r>
              <a:rPr lang="el-GR" i="1" dirty="0"/>
              <a:t>(Κική Δημουλά, «Σκόνη», από τη συλλογή</a:t>
            </a:r>
            <a:br>
              <a:rPr lang="el-GR" dirty="0"/>
            </a:br>
            <a:r>
              <a:rPr lang="el-GR" i="1" dirty="0"/>
              <a:t>Το τελευταίο σώμα μου, </a:t>
            </a:r>
            <a:endParaRPr lang="el-GR"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0" y="274638"/>
            <a:ext cx="8229600" cy="1143000"/>
          </a:xfrm>
        </p:spPr>
        <p:txBody>
          <a:bodyPr>
            <a:normAutofit/>
          </a:bodyPr>
          <a:lstStyle/>
          <a:p>
            <a:r>
              <a:rPr lang="el-GR" dirty="0"/>
              <a:t>ΧΑΡΑΚΤΗΡΙΣΤΙΚΑ ΤΗΣ ΣΗΜΕΡΙΝΗΣ ΟΙΚΟΓΕΝΕΙΑΣ </a:t>
            </a:r>
          </a:p>
        </p:txBody>
      </p:sp>
      <p:sp>
        <p:nvSpPr>
          <p:cNvPr id="3" name="2 - Θέση περιεχομένου"/>
          <p:cNvSpPr>
            <a:spLocks noGrp="1"/>
          </p:cNvSpPr>
          <p:nvPr>
            <p:ph idx="4294967295"/>
          </p:nvPr>
        </p:nvSpPr>
        <p:spPr>
          <a:xfrm>
            <a:off x="0" y="1428750"/>
            <a:ext cx="9144000" cy="5429250"/>
          </a:xfrm>
        </p:spPr>
        <p:txBody>
          <a:bodyPr>
            <a:normAutofit/>
          </a:bodyPr>
          <a:lstStyle/>
          <a:p>
            <a:r>
              <a:rPr lang="el-GR" dirty="0"/>
              <a:t>Τύπος οικογένειας-πυρηνική-(γονείς- παιδιά)</a:t>
            </a:r>
          </a:p>
          <a:p>
            <a:r>
              <a:rPr lang="el-GR" dirty="0"/>
              <a:t>Σύζυγοι (άνδρας- γυναίκα)- ισότιμοι ρόλοι-</a:t>
            </a:r>
          </a:p>
          <a:p>
            <a:r>
              <a:rPr lang="el-GR" dirty="0"/>
              <a:t>Συμμετέχουν  και οι δύο στη ευημερία της οικογένειας και στην ανατροφή των παιδιών.</a:t>
            </a:r>
          </a:p>
          <a:p>
            <a:r>
              <a:rPr lang="el-GR" dirty="0"/>
              <a:t>Μητέρα εργαζόμενη –  </a:t>
            </a:r>
            <a:r>
              <a:rPr lang="el-GR" dirty="0" err="1"/>
              <a:t>επαγγελματοκεντρικές</a:t>
            </a:r>
            <a:r>
              <a:rPr lang="el-GR" dirty="0"/>
              <a:t> οικογένειες</a:t>
            </a:r>
          </a:p>
          <a:p>
            <a:r>
              <a:rPr lang="el-GR" dirty="0"/>
              <a:t>Μειώθηκε ο χρόνος που αφιερώνουν οι γονείς στην ανατροφή των παιδιών τους.</a:t>
            </a:r>
          </a:p>
          <a:p>
            <a:r>
              <a:rPr lang="el-GR" dirty="0"/>
              <a:t>Οργανωμένες υπηρεσίες (παιδικοί σταθμοί, ολοήμερο </a:t>
            </a:r>
            <a:r>
              <a:rPr lang="el-GR" dirty="0" err="1"/>
              <a:t>κ.α</a:t>
            </a:r>
            <a:r>
              <a:rPr lang="el-GR" dirty="0"/>
              <a:t>) ή πρόσωπα έξω από την οικογένεια ( παππούδες, νταντάδες…) βοηθούν στη φύλαξη των παιδιών.</a:t>
            </a:r>
          </a:p>
          <a:p>
            <a:pPr>
              <a:buNone/>
            </a:pPr>
            <a:endParaRPr lang="el-GR" dirty="0"/>
          </a:p>
          <a:p>
            <a:endParaRPr lang="el-GR" dirty="0"/>
          </a:p>
          <a:p>
            <a:endParaRPr lang="el-GR"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0"/>
            <a:ext cx="7286644" cy="4525963"/>
          </a:xfrm>
        </p:spPr>
        <p:txBody>
          <a:bodyPr>
            <a:normAutofit/>
          </a:bodyPr>
          <a:lstStyle/>
          <a:p>
            <a:pPr>
              <a:buFont typeface="Wingdings" pitchFamily="2" charset="2"/>
              <a:buChar char="v"/>
            </a:pPr>
            <a:r>
              <a:rPr lang="el-GR" dirty="0"/>
              <a:t>Απομάκρυνση από το πατρικό τους σπίτι για σπουδές ή για αναζήτηση εργασίας. </a:t>
            </a:r>
          </a:p>
          <a:p>
            <a:pPr>
              <a:buFont typeface="Wingdings" pitchFamily="2" charset="2"/>
              <a:buChar char="v"/>
            </a:pPr>
            <a:r>
              <a:rPr lang="el-GR" dirty="0"/>
              <a:t>Οι ηλικιωμένοι γονείς συνήθως ζουν μόνοι ή σπανιότερα σε οίκους ευγηρίας. </a:t>
            </a:r>
          </a:p>
          <a:p>
            <a:pPr>
              <a:buFont typeface="Wingdings" pitchFamily="2" charset="2"/>
              <a:buChar char="v"/>
            </a:pPr>
            <a:r>
              <a:rPr lang="el-GR" dirty="0"/>
              <a:t>Αύξηση του αριθμού των διαζυγίων και των </a:t>
            </a:r>
            <a:r>
              <a:rPr lang="el-GR" dirty="0" err="1"/>
              <a:t>μονογονεϊκών</a:t>
            </a:r>
            <a:r>
              <a:rPr lang="el-GR" dirty="0"/>
              <a:t> οικογενειών.</a:t>
            </a:r>
          </a:p>
          <a:p>
            <a:pPr>
              <a:buFont typeface="Wingdings" pitchFamily="2" charset="2"/>
              <a:buChar char="v"/>
            </a:pPr>
            <a:r>
              <a:rPr lang="el-GR" dirty="0"/>
              <a:t>Μείωση της γεννητικότητας – Δημογραφικό πρόβλημα.</a:t>
            </a:r>
          </a:p>
          <a:p>
            <a:pPr>
              <a:buFont typeface="Wingdings" pitchFamily="2" charset="2"/>
              <a:buChar char="v"/>
            </a:pPr>
            <a:r>
              <a:rPr lang="el-GR" dirty="0"/>
              <a:t>Η οικογένεια άλλοτε ήταν παραγωγική και καταναλωτική οικονομική μονάδα, σήμερα είναι μόνο καταναλωτική. </a:t>
            </a:r>
          </a:p>
        </p:txBody>
      </p:sp>
      <p:sp>
        <p:nvSpPr>
          <p:cNvPr id="4" name="3 - Διάγραμμα ροής: Διάτρητη ταινία"/>
          <p:cNvSpPr/>
          <p:nvPr/>
        </p:nvSpPr>
        <p:spPr>
          <a:xfrm>
            <a:off x="500034" y="4357694"/>
            <a:ext cx="5786478" cy="2214554"/>
          </a:xfrm>
          <a:prstGeom prst="flowChartPunchedTape">
            <a:avLst/>
          </a:prstGeom>
          <a:scene3d>
            <a:camera prst="perspectiveFront"/>
            <a:lightRig rig="threePt" dir="t"/>
          </a:scene3d>
        </p:spPr>
        <p:style>
          <a:lnRef idx="1">
            <a:schemeClr val="accent1"/>
          </a:lnRef>
          <a:fillRef idx="2">
            <a:schemeClr val="accent1"/>
          </a:fillRef>
          <a:effectRef idx="1">
            <a:schemeClr val="accent1"/>
          </a:effectRef>
          <a:fontRef idx="minor">
            <a:schemeClr val="dk1"/>
          </a:fontRef>
        </p:style>
        <p:txBody>
          <a:bodyPr rtlCol="0" anchor="ctr"/>
          <a:lstStyle/>
          <a:p>
            <a:r>
              <a:rPr lang="el-GR" b="1" dirty="0"/>
              <a:t>Όλες οι ευτυχισμένες οικογένειες μοιάζουν μεταξύ τους. Κάθε δυστυχισμένη οικογένεια, όμως, είναι δυστυχισμένη με το δικό της τρόπο. </a:t>
            </a:r>
            <a:r>
              <a:rPr lang="el-GR" b="1" dirty="0">
                <a:solidFill>
                  <a:schemeClr val="tx1"/>
                </a:solidFill>
                <a:hlinkClick r:id="rId2"/>
              </a:rPr>
              <a:t>Λέων Τολστόι</a:t>
            </a:r>
            <a:br>
              <a:rPr lang="el-GR" dirty="0">
                <a:solidFill>
                  <a:schemeClr val="tx1"/>
                </a:solidFill>
                <a:hlinkClick r:id="rId2"/>
              </a:rPr>
            </a:br>
            <a:r>
              <a:rPr lang="el-GR" dirty="0">
                <a:solidFill>
                  <a:schemeClr val="tx1"/>
                </a:solidFill>
                <a:hlinkClick r:id="rId2"/>
              </a:rPr>
              <a:t>Ρώσος συγγραφέας  (1828-1910)</a:t>
            </a:r>
            <a:br>
              <a:rPr lang="el-GR" b="1" dirty="0">
                <a:hlinkClick r:id="rId2"/>
              </a:rPr>
            </a:br>
            <a:r>
              <a:rPr lang="el-GR" dirty="0"/>
              <a:t>(η πρώτη φράση από την «Άννα </a:t>
            </a:r>
            <a:r>
              <a:rPr lang="el-GR" dirty="0" err="1"/>
              <a:t>Καρένινα</a:t>
            </a:r>
            <a:r>
              <a:rPr lang="el-GR" dirty="0"/>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depositphotos_30002021-stock-illustration-my-family-is-happy (1).jpg"/>
          <p:cNvPicPr>
            <a:picLocks noChangeAspect="1"/>
          </p:cNvPicPr>
          <p:nvPr/>
        </p:nvPicPr>
        <p:blipFill>
          <a:blip r:embed="rId2"/>
          <a:stretch>
            <a:fillRect/>
          </a:stretch>
        </p:blipFill>
        <p:spPr>
          <a:xfrm>
            <a:off x="5786446" y="3370007"/>
            <a:ext cx="2928958" cy="3487993"/>
          </a:xfrm>
          <a:prstGeom prst="rect">
            <a:avLst/>
          </a:prstGeom>
        </p:spPr>
      </p:pic>
      <p:sp>
        <p:nvSpPr>
          <p:cNvPr id="2" name="1 - Τίτλος"/>
          <p:cNvSpPr>
            <a:spLocks noGrp="1"/>
          </p:cNvSpPr>
          <p:nvPr>
            <p:ph type="title"/>
          </p:nvPr>
        </p:nvSpPr>
        <p:spPr/>
        <p:txBody>
          <a:bodyPr>
            <a:normAutofit/>
          </a:bodyPr>
          <a:lstStyle/>
          <a:p>
            <a:r>
              <a:rPr lang="el-GR" i="1" dirty="0"/>
              <a:t>Η </a:t>
            </a:r>
            <a:r>
              <a:rPr lang="el-GR" i="1" dirty="0" err="1"/>
              <a:t>συγχρονη</a:t>
            </a:r>
            <a:r>
              <a:rPr lang="el-GR" i="1" dirty="0"/>
              <a:t> </a:t>
            </a:r>
            <a:r>
              <a:rPr lang="el-GR" i="1" dirty="0" err="1"/>
              <a:t>ελληνικη</a:t>
            </a:r>
            <a:r>
              <a:rPr lang="el-GR" i="1" dirty="0"/>
              <a:t> </a:t>
            </a:r>
            <a:r>
              <a:rPr lang="el-GR" i="1" dirty="0" err="1"/>
              <a:t>οικογενεια</a:t>
            </a:r>
            <a:r>
              <a:rPr lang="el-GR" i="1" dirty="0"/>
              <a:t>: </a:t>
            </a:r>
            <a:r>
              <a:rPr lang="el-GR" i="1" dirty="0" err="1"/>
              <a:t>Μορφεσ</a:t>
            </a:r>
            <a:r>
              <a:rPr lang="el-GR" i="1" dirty="0"/>
              <a:t> </a:t>
            </a:r>
            <a:r>
              <a:rPr lang="el-GR" i="1" dirty="0" err="1"/>
              <a:t>προβληματα</a:t>
            </a:r>
            <a:r>
              <a:rPr lang="el-GR" i="1" dirty="0"/>
              <a:t> και </a:t>
            </a:r>
            <a:r>
              <a:rPr lang="el-GR" i="1" dirty="0" err="1"/>
              <a:t>προοπτικεσ</a:t>
            </a:r>
            <a:endParaRPr lang="el-GR" dirty="0"/>
          </a:p>
        </p:txBody>
      </p:sp>
      <p:sp>
        <p:nvSpPr>
          <p:cNvPr id="3" name="2 - Θέση περιεχομένου"/>
          <p:cNvSpPr>
            <a:spLocks noGrp="1"/>
          </p:cNvSpPr>
          <p:nvPr>
            <p:ph sz="quarter" idx="1"/>
          </p:nvPr>
        </p:nvSpPr>
        <p:spPr>
          <a:xfrm>
            <a:off x="-285784" y="1643050"/>
            <a:ext cx="6072230" cy="5214950"/>
          </a:xfrm>
        </p:spPr>
        <p:txBody>
          <a:bodyPr>
            <a:normAutofit fontScale="92500" lnSpcReduction="20000"/>
          </a:bodyPr>
          <a:lstStyle/>
          <a:p>
            <a:pPr>
              <a:buNone/>
            </a:pPr>
            <a:r>
              <a:rPr lang="el-GR" dirty="0"/>
              <a:t>    Εμπειρικές έρευνες που έχουν γίνει στην Ελλάδα έδειξαν ότι από τα ζευγάρια που κατοικούν στις αστικές περιοχές και στα οποία επικρατεί η παραδοσιακή αντίληψη για τους ρόλους των δύο φύλων ο άνδρας ασχολείται κυρίως με την </a:t>
            </a:r>
            <a:r>
              <a:rPr lang="el-GR" dirty="0" err="1"/>
              <a:t>εξωοικιακή</a:t>
            </a:r>
            <a:r>
              <a:rPr lang="el-GR" dirty="0"/>
              <a:t> εργασία, ενώ η γυναίκα με τις οικιακές εργασίες και την ανατροφή των παιδιών, ακόμη και όταν η γυναίκα είναι μισθωτή. Από τις σύγχρονες οικογένειες που διαμένουν σε αγροτικές περιοχές, παρά το γεγονός ότι οι ανδρικές και οι γυναικείες εργασίες έξω από το σπίτι αλληλοσυμπληρώνονται, δηλαδή δεν υπάρχει σαφής διαχωρισμός των εργασιών ως προς το φύλο, η γυναίκα μέσα στο σπίτι αναλαμβάνει την ανατροφή των παιδιών και το σύνολο των οικιακών εργασιών, ενώ ο άνδρας δε συμμετέχει καθόλου σε αυτές.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642918"/>
            <a:ext cx="8229600" cy="6000770"/>
          </a:xfrm>
        </p:spPr>
        <p:txBody>
          <a:bodyPr>
            <a:normAutofit lnSpcReduction="10000"/>
          </a:bodyPr>
          <a:lstStyle/>
          <a:p>
            <a:pPr>
              <a:buNone/>
            </a:pPr>
            <a:r>
              <a:rPr lang="el-GR" dirty="0"/>
              <a:t>   Έχει επίσης διαπιστωθεί ότι στις αγροτικές περιοχές υπάρχει συνήθως μια αρνητική τάση του συζύγου να βοηθήσει τη σύζυγο στις καθημερινές εργασίες του νοικοκυριού. Αυτό συνδέεται με τα διαφορετικά πρότυπα που κυριαρχούν στο πλαίσιο της οικογένειας στον αγροτικό χώρο, πρότυπα που θέλουν τις οικιακές εργασίες να προσιδιάζουν στη γυναίκα.</a:t>
            </a:r>
            <a:br>
              <a:rPr lang="el-GR" dirty="0"/>
            </a:br>
            <a:r>
              <a:rPr lang="el-GR" dirty="0"/>
              <a:t>Τελικά, η συμμετοχή του άνδρα στον καταμερισμό των οικιακών εργασιών ποικίλλει και βασικά επηρεάζεται από τα ατομικά του χαρακτηριστικά (π.χ. ηλικία), αλλά και από κοινωνικά (εκπαίδευση, επαγγελματική κατάσταση και χαρακτηριστικά απασχόλησης). Η μη συμμετοχή των ανδρών στις οικιακές εργασίες είναι συνήθως αιτία γκρίνιας και συγκρούσεων ανάμεσα στα νεαρά ιδίως ζευγάρια, όταν η σύζυγος αμφισβητεί το παραδοσιακό πρότυπο, σύμφωνα με το οποίο η «καλή νοικοκυρά είναι δούλα και κυρά».</a:t>
            </a:r>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Επεξήγηση με σύννεφο"/>
          <p:cNvSpPr/>
          <p:nvPr/>
        </p:nvSpPr>
        <p:spPr>
          <a:xfrm>
            <a:off x="500034" y="571480"/>
            <a:ext cx="7715304" cy="4929222"/>
          </a:xfrm>
          <a:prstGeom prst="cloudCallout">
            <a:avLst/>
          </a:prstGeom>
          <a:effectLst>
            <a:outerShdw blurRad="50800" dist="25000" dir="5400000" rotWithShape="0">
              <a:srgbClr val="000000">
                <a:alpha val="40000"/>
              </a:srgbClr>
            </a:outerShdw>
            <a:softEdge rad="127000"/>
          </a:effectLst>
          <a:scene3d>
            <a:camera prst="perspectiveLef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r>
              <a:rPr lang="el-GR" b="1" dirty="0">
                <a:solidFill>
                  <a:schemeClr val="tx1"/>
                </a:solidFill>
              </a:rPr>
              <a:t>Αν θέλεις να δουλέψεις για την παγκόσμια ειρήνη, πήγαινε σπίτι σου και αγάπα την οικογένειά </a:t>
            </a:r>
            <a:r>
              <a:rPr lang="el-GR" b="1" dirty="0" err="1">
                <a:solidFill>
                  <a:schemeClr val="tx1"/>
                </a:solidFill>
              </a:rPr>
              <a:t>σου.</a:t>
            </a:r>
            <a:r>
              <a:rPr lang="el-GR" b="1" dirty="0" err="1">
                <a:solidFill>
                  <a:schemeClr val="tx1"/>
                </a:solidFill>
                <a:hlinkClick r:id="rId2"/>
              </a:rPr>
              <a:t>Μητέρα</a:t>
            </a:r>
            <a:r>
              <a:rPr lang="el-GR" b="1" dirty="0">
                <a:solidFill>
                  <a:schemeClr val="tx1"/>
                </a:solidFill>
                <a:hlinkClick r:id="rId2"/>
              </a:rPr>
              <a:t> Τερέζα</a:t>
            </a:r>
            <a:br>
              <a:rPr lang="el-GR" dirty="0">
                <a:solidFill>
                  <a:schemeClr val="tx1"/>
                </a:solidFill>
                <a:hlinkClick r:id="rId2"/>
              </a:rPr>
            </a:br>
            <a:r>
              <a:rPr lang="el-GR" dirty="0">
                <a:solidFill>
                  <a:schemeClr val="tx1"/>
                </a:solidFill>
                <a:hlinkClick r:id="rId2"/>
              </a:rPr>
              <a:t>Καθολική καλόγρια, φιλάνθρωπος και αγία  (1910-1997)</a:t>
            </a:r>
            <a:endParaRPr lang="el-GR"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ΟΙΚΟΓΕΝΕΙΑ ΣΤΗΝ ΑΡΧΑΙΟΤΗΤΑ</a:t>
            </a:r>
          </a:p>
        </p:txBody>
      </p:sp>
      <p:sp>
        <p:nvSpPr>
          <p:cNvPr id="3" name="2 - Θέση περιεχομένου"/>
          <p:cNvSpPr>
            <a:spLocks noGrp="1"/>
          </p:cNvSpPr>
          <p:nvPr>
            <p:ph sz="quarter" idx="1"/>
          </p:nvPr>
        </p:nvSpPr>
        <p:spPr>
          <a:xfrm>
            <a:off x="0" y="1600200"/>
            <a:ext cx="9144000" cy="5257800"/>
          </a:xfrm>
        </p:spPr>
        <p:txBody>
          <a:bodyPr>
            <a:normAutofit/>
          </a:bodyPr>
          <a:lstStyle/>
          <a:p>
            <a:pPr>
              <a:buNone/>
            </a:pPr>
            <a:r>
              <a:rPr lang="el-GR" dirty="0"/>
              <a:t>   Στην αρχαία Ελλάδα επικρατούσε η πατριαρχική οικογένεια. Τη μεγάλη πατριαρχική οικογένεια αποτελούσαν οι γέροντες γονείς με τους στενούς συγγενείς, τους υπηρέτες και τους βοηθούς με τις οικογένειές τους. Η θέση της γυναίκας ποίκιλε ανάλογα με τον τόπο. Για παράδειγμα, στην αρχαία Αθήνα η γυ6ναίκα ήταν όλη τη μέρα κλεισμένη στο σπίτι και ασχολούνταν με τις δουλειές του σπιτιού και την ανατροφή των παιδιών. Αντίθετα στην αρχαία Σπάρτη η γυναίκα είχε απεριόριστη ελευθερία, τύγχανε του ίδιου σεβασμού με τον άντρα, μορφωνόταν και είχε γνώμη για όλα τα θέματα. Στην Κρήτη και στην Κύπρο αρχηγός της οικογένειας ήταν η γυναίκα (μητριαρχία).</a:t>
            </a:r>
          </a:p>
        </p:txBody>
      </p:sp>
    </p:spTree>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85728"/>
            <a:ext cx="7467600" cy="917596"/>
          </a:xfrm>
        </p:spPr>
        <p:txBody>
          <a:bodyPr>
            <a:normAutofit/>
          </a:bodyPr>
          <a:lstStyle/>
          <a:p>
            <a:r>
              <a:rPr lang="el-GR" dirty="0"/>
              <a:t>Η ΟΙΚΟΓΕΝΕΙΑ ΣΤΗΝ ΑΡΧΑΙΑ ΑΘΗΝΑ</a:t>
            </a:r>
          </a:p>
        </p:txBody>
      </p:sp>
      <p:sp>
        <p:nvSpPr>
          <p:cNvPr id="3" name="2 - Θέση περιεχομένου"/>
          <p:cNvSpPr>
            <a:spLocks noGrp="1"/>
          </p:cNvSpPr>
          <p:nvPr>
            <p:ph sz="quarter" idx="1"/>
          </p:nvPr>
        </p:nvSpPr>
        <p:spPr>
          <a:xfrm>
            <a:off x="0" y="1214422"/>
            <a:ext cx="9144000" cy="5643578"/>
          </a:xfrm>
        </p:spPr>
        <p:txBody>
          <a:bodyPr>
            <a:normAutofit fontScale="85000" lnSpcReduction="10000"/>
          </a:bodyPr>
          <a:lstStyle/>
          <a:p>
            <a:pPr>
              <a:buNone/>
            </a:pPr>
            <a:r>
              <a:rPr lang="el-GR" dirty="0"/>
              <a:t>    Στην Αρχαία Αθήνα, η θέση της γυναίκας-μητέρας ήταν πολύ υποβιβασμένη. Όλοι τη μέρα ήταν κλεισμένη στο σπίτι και ασχολούνταν με τις οικιακές δουλειές. Ανάλογη ήταν και η αγωγή των κοριτσιών τα οποία τα μάθαιναν να ράβουν  και να γνέθουν ενώ μάθαιναν ελάχιστα να γράφουν  και να διαβάζουν. Δεν έβγαιναν έξω από το σπίτι χωρίς συνοδεία δούλων. Από την άλλη, τα αγόρια είχαν περισσότερα πλέον πλεονεκτήματα όσον αναφορά τη διαπαιδαγώγηση τους. Ως τα δώδεκα χρόνια τους έμεναν σπίτι αγράμματα και μετά τα πήγαιναν να μορφωθούν σε ιερατεία ή αν είχαν την οικονομική ευκαιρία ανάθεταν την διαπαιδαγώγηση τους σε δασκάλους. Πολλοί πλούσιοι ανάθεταν την ανατροφή των βρεφών σε δούλες ή σε παιδαγωγούς δούλους. Το πιο σημαντικό όμως είναι ότι τα παιδιά είχαν ελάχιστοι επικοινωνία με τον πατέρα, ο οποίος ή θα εργαζόταν όλη μέρα (χαμηλή ή μεσαία τάξη) ή θα ασχολούνταν με τα ζητήματα του δήμου. Αυτονόητο λοιπόν είναι, ότι την ανατροφή των παιδιών – όσο της επέτρεπαν οι δυνατότητες  της- την είχε η μάνα, η οποία όντας φυλακισμένη στο σπίτι και μη μπορώντας να αντιδράσει στον υποβαθμισμένο ρόλο που της είχε δοθεί, δε μπορούσε να προσφέρει τις κατάλληλες γνώσεις και τη σωστή αγωγή στα παιδιά της. Τέλος, αξίζει να αναφέρουμε  ότι τα παιδιά στη κλασική Αθήνα που γεννιόνταν με ελαττώματα γενετικής φύσεως, τα πουλούσαν ως δούλους ή τα εξέθεταν κάτι που σημαίνει ότι η τύχη τους ήταν αμφίβολη και αβέβαιη.</a:t>
            </a: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αρχαια αθηνα.jfif"/>
          <p:cNvPicPr>
            <a:picLocks noGrp="1" noChangeAspect="1"/>
          </p:cNvPicPr>
          <p:nvPr>
            <p:ph sz="quarter" idx="1"/>
          </p:nvPr>
        </p:nvPicPr>
        <p:blipFill>
          <a:blip r:embed="rId2"/>
          <a:stretch>
            <a:fillRect/>
          </a:stretch>
        </p:blipFill>
        <p:spPr>
          <a:xfrm>
            <a:off x="0" y="0"/>
            <a:ext cx="9144000" cy="68580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85728"/>
            <a:ext cx="7467600" cy="631844"/>
          </a:xfrm>
        </p:spPr>
        <p:txBody>
          <a:bodyPr>
            <a:normAutofit/>
          </a:bodyPr>
          <a:lstStyle/>
          <a:p>
            <a:r>
              <a:rPr lang="el-GR" dirty="0"/>
              <a:t>Η ΟΙΚΟΓΕΝΕΙΑ ΣΤΗΝ ΑΡΧΑΙΑ ΣΠΑΡΤΗ</a:t>
            </a:r>
          </a:p>
        </p:txBody>
      </p:sp>
      <p:sp>
        <p:nvSpPr>
          <p:cNvPr id="3" name="2 - Θέση περιεχομένου"/>
          <p:cNvSpPr>
            <a:spLocks noGrp="1"/>
          </p:cNvSpPr>
          <p:nvPr>
            <p:ph sz="quarter" idx="1"/>
          </p:nvPr>
        </p:nvSpPr>
        <p:spPr>
          <a:xfrm>
            <a:off x="0" y="1071546"/>
            <a:ext cx="6143636" cy="5786454"/>
          </a:xfrm>
        </p:spPr>
        <p:txBody>
          <a:bodyPr>
            <a:normAutofit fontScale="92500" lnSpcReduction="10000"/>
          </a:bodyPr>
          <a:lstStyle/>
          <a:p>
            <a:pPr>
              <a:buNone/>
            </a:pPr>
            <a:r>
              <a:rPr lang="el-GR" dirty="0"/>
              <a:t>    Στην Αρχαία Σπάρτη η κατάσταση ήταν πολύ πιο διαφορετική από εκείνη της Αθήνας. Η θέση της γυναίκας- μητέρας δεν ήταν υποβαθμισμένη και τύγχανε του ίδιου σεβασμού με τον άντρα-πατέρα. Η ίδια μορφωνόταν,- όχι βέβαια όπως ο άντρας- και προσπαθούσε να έχει γνώμη για όλα τα θέματα ακόμα και για τα πολιτικά. Η καλύτερη θέση της γυναίκας-σε σύγκριση με την Αθήνα- στην αρχαία Σπάρτη, είχε ως αποτέλεσμα την αγωγή των παιδιών να την αναλαμβάνουν οι γονείς ως τα έξι χρόνια τους. Κατόπιν τα αγόρια πήγαιναν σε στρατόπεδα για να διαμορφωθούν ως ικανοί πολεμιστές ( ηρωικό ιδεώδες της αγωγής) και την αγωγή τους την αναλάμβαναν παιδοκόμοι. Τα κορίτσια λάμβαναν αισθητική αγωγή μετά τα δέκα τους χρόνια.</a:t>
            </a:r>
          </a:p>
        </p:txBody>
      </p:sp>
      <p:pic>
        <p:nvPicPr>
          <p:cNvPr id="5" name="3 - Θέση περιεχομένου" descr="2017-05-04_111809.png"/>
          <p:cNvPicPr>
            <a:picLocks noChangeAspect="1"/>
          </p:cNvPicPr>
          <p:nvPr/>
        </p:nvPicPr>
        <p:blipFill>
          <a:blip r:embed="rId2"/>
          <a:stretch>
            <a:fillRect/>
          </a:stretch>
        </p:blipFill>
        <p:spPr>
          <a:xfrm>
            <a:off x="6143636" y="1071546"/>
            <a:ext cx="2514600" cy="46847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τα εν οικω.png"/>
          <p:cNvPicPr>
            <a:picLocks noGrp="1" noChangeAspect="1"/>
          </p:cNvPicPr>
          <p:nvPr>
            <p:ph sz="quarter" idx="1"/>
          </p:nvPr>
        </p:nvPicPr>
        <p:blipFill>
          <a:blip r:embed="rId2"/>
          <a:stretch>
            <a:fillRect/>
          </a:stretch>
        </p:blipFill>
        <p:spPr>
          <a:xfrm>
            <a:off x="0" y="0"/>
            <a:ext cx="8858280" cy="6858000"/>
          </a:xfrm>
        </p:spPr>
      </p:pic>
      <p:sp>
        <p:nvSpPr>
          <p:cNvPr id="2" name="1 - Τίτλος"/>
          <p:cNvSpPr>
            <a:spLocks noGrp="1"/>
          </p:cNvSpPr>
          <p:nvPr>
            <p:ph type="title"/>
          </p:nvPr>
        </p:nvSpPr>
        <p:spPr/>
        <p:txBody>
          <a:bodyPr/>
          <a:lstStyle/>
          <a:p>
            <a:endParaRPr lang="el-G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οκοοο.jfif"/>
          <p:cNvPicPr>
            <a:picLocks noChangeAspect="1"/>
          </p:cNvPicPr>
          <p:nvPr/>
        </p:nvPicPr>
        <p:blipFill>
          <a:blip r:embed="rId2"/>
          <a:stretch>
            <a:fillRect/>
          </a:stretch>
        </p:blipFill>
        <p:spPr>
          <a:xfrm>
            <a:off x="0" y="0"/>
            <a:ext cx="9144000" cy="6858000"/>
          </a:xfrm>
          <a:prstGeom prst="rect">
            <a:avLst/>
          </a:prstGeom>
        </p:spPr>
      </p:pic>
      <p:sp>
        <p:nvSpPr>
          <p:cNvPr id="3" name="2 - Θέση περιεχομένου"/>
          <p:cNvSpPr>
            <a:spLocks noGrp="1"/>
          </p:cNvSpPr>
          <p:nvPr>
            <p:ph sz="quarter" idx="1"/>
          </p:nvPr>
        </p:nvSpPr>
        <p:spPr>
          <a:xfrm>
            <a:off x="0" y="3214686"/>
            <a:ext cx="7753352" cy="1928802"/>
          </a:xfrm>
        </p:spPr>
        <p:txBody>
          <a:bodyPr>
            <a:normAutofit fontScale="85000" lnSpcReduction="20000"/>
          </a:bodyPr>
          <a:lstStyle/>
          <a:p>
            <a:pPr>
              <a:buNone/>
            </a:pPr>
            <a:endParaRPr lang="el-GR" b="1" dirty="0"/>
          </a:p>
          <a:p>
            <a:pPr>
              <a:buNone/>
            </a:pPr>
            <a:r>
              <a:rPr lang="el-GR" b="1" dirty="0"/>
              <a:t>Τα εν οίκω μη εν δήμω</a:t>
            </a:r>
            <a:r>
              <a:rPr lang="el-GR" dirty="0"/>
              <a:t>.</a:t>
            </a:r>
          </a:p>
          <a:p>
            <a:pPr>
              <a:buNone/>
            </a:pPr>
            <a:r>
              <a:rPr lang="el-GR" dirty="0"/>
              <a:t> Μετάφραση: Τα προσωπικά θέματα δεν πρέπει</a:t>
            </a:r>
          </a:p>
          <a:p>
            <a:pPr>
              <a:buNone/>
            </a:pPr>
            <a:r>
              <a:rPr lang="el-GR" dirty="0"/>
              <a:t>να γίνονται δημόσια.</a:t>
            </a:r>
          </a:p>
          <a:p>
            <a:pPr>
              <a:buNone/>
            </a:pPr>
            <a:br>
              <a:rPr lang="el-GR" dirty="0"/>
            </a:br>
            <a:endParaRPr lang="el-GR"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642918"/>
            <a:ext cx="8858280" cy="4247317"/>
          </a:xfrm>
          <a:prstGeom prst="rect">
            <a:avLst/>
          </a:prstGeom>
        </p:spPr>
        <p:txBody>
          <a:bodyPr wrap="square">
            <a:spAutoFit/>
          </a:bodyPr>
          <a:lstStyle/>
          <a:p>
            <a:r>
              <a:rPr lang="el-GR" dirty="0"/>
              <a:t>Στην παραδοσιακή αγροτική κοινωνία η μορφή και το μέγεθος της οικογένειας συνδέονται με τη φύση των εργασιών που έπρεπε τα μέλη της να φέρουν σε πέρας, προκειμένου να εξασφαλίσουν την επιβίωσή τους. Θα πρέπει να πούμε ότι οι αγροτικές κοινωνίες στη Δυτική Ευρώπη και τα Βαλκάνια ήταν βαθύτατα ταξικές, δεδομένου ότι η οικονομία τους στηριζόταν στην εκμετάλλευση των αγροτών από τους μεγαλοϊδιοκτήτες γης.</a:t>
            </a:r>
            <a:br>
              <a:rPr lang="el-GR" dirty="0"/>
            </a:br>
            <a:r>
              <a:rPr lang="el-GR" dirty="0"/>
              <a:t>Και στην Ελλάδα όμως τα πράγματα δεν ήταν καλύτερα. Κατά το 19ο αιώνα τα αγροτικά στρώματα στέναζαν κάτω από το βάρος των φόρων (τον κεφαλικό ή της δεκάτης). Τον 20ό αιώνα, μέχρι και την περίοδο μετά το Β' Παγκόσμιο Πόλεμο, η στοιχειώδης κοινωνική πολιτική* που ασκούνταν στη χώρα μας αφορούσε μόνο τους κατοίκους των πόλεων. Στην επαρχία όμως η οικονομική ανέχεια επέβαλε πολύ υποβαθμισμένες συνθήκες ζωής, ιδιαίτερα στα ορεινά χωριά και τις απομακρυσμένες από τα αστικά κέντρα περιοχές. Γι' αυτό το λόγο πολλοί από τους κατοίκους της υπαίθρου οδηγήθηκαν στη μετανάστευση, προκειμένου να οικοδομήσουν ένα καλύτερα.</a:t>
            </a:r>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789</TotalTime>
  <Words>2519</Words>
  <Application>Microsoft Office PowerPoint</Application>
  <PresentationFormat>Экран (4:3)</PresentationFormat>
  <Paragraphs>60</Paragraphs>
  <Slides>28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Calibri</vt:lpstr>
      <vt:lpstr>Century Schoolbook</vt:lpstr>
      <vt:lpstr>Wingdings</vt:lpstr>
      <vt:lpstr>Wingdings 2</vt:lpstr>
      <vt:lpstr>Προεξοχή</vt:lpstr>
      <vt:lpstr>  Ο Θεσμοσ τησ οικογενειασ στην αρχαια Ελλαδα και σημερα.</vt:lpstr>
      <vt:lpstr>Презентация PowerPoint</vt:lpstr>
      <vt:lpstr>Η ΟΙΚΟΓΕΝΕΙΑ ΣΤΗΝ ΑΡΧΑΙΟΤΗΤΑ</vt:lpstr>
      <vt:lpstr>Η ΟΙΚΟΓΕΝΕΙΑ ΣΤΗΝ ΑΡΧΑΙΑ ΑΘΗΝΑ</vt:lpstr>
      <vt:lpstr>Презентация PowerPoint</vt:lpstr>
      <vt:lpstr>Η ΟΙΚΟΓΕΝΕΙΑ ΣΤΗΝ ΑΡΧΑΙΑ ΣΠΑΡΤΗ</vt:lpstr>
      <vt:lpstr>Презентация PowerPoint</vt:lpstr>
      <vt:lpstr>Презентация PowerPoint</vt:lpstr>
      <vt:lpstr>Презентация PowerPoint</vt:lpstr>
      <vt:lpstr>ΜΟΡΦΕΣ ΟΙΚΟΓΕΝΕΙΑΣ</vt:lpstr>
      <vt:lpstr>Μονογονεϊκη  (ένασ γονιοσ και ένα ή περισσοτερα παιδια )</vt:lpstr>
      <vt:lpstr>Εκτεταμένη </vt:lpstr>
      <vt:lpstr>Презентация PowerPoint</vt:lpstr>
      <vt:lpstr>Презентация PowerPoint</vt:lpstr>
      <vt:lpstr>Η ΟΙΚΟΓΕΝΕΙΑ ΣΤΟΝ 20 ΑΙΩΝΑ</vt:lpstr>
      <vt:lpstr>Презентация PowerPoint</vt:lpstr>
      <vt:lpstr>Презентация PowerPoint</vt:lpstr>
      <vt:lpstr>Презентация PowerPoint</vt:lpstr>
      <vt:lpstr>Καταμερισμοσ εργασιασ στη σύγχρονη ελληνικη οικογενεια</vt:lpstr>
      <vt:lpstr>Презентация PowerPoint</vt:lpstr>
      <vt:lpstr>Презентация PowerPoint</vt:lpstr>
      <vt:lpstr>Презентация PowerPoint</vt:lpstr>
      <vt:lpstr>Презентация PowerPoint</vt:lpstr>
      <vt:lpstr>ΧΑΡΑΚΤΗΡΙΣΤΙΚΑ ΤΗΣ ΣΗΜΕΡΙΝΗΣ ΟΙΚΟΓΕΝΕΙΑΣ </vt:lpstr>
      <vt:lpstr>Презентация PowerPoint</vt:lpstr>
      <vt:lpstr>Η συγχρονη ελληνικη οικογενεια: Μορφεσ προβληματα και προοπτικεσ</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Θεσμός της οικογένειας στην αρχαία και σήμερα</dc:title>
  <dc:creator>user</dc:creator>
  <cp:lastModifiedBy>Владимир Беспалов</cp:lastModifiedBy>
  <cp:revision>17</cp:revision>
  <dcterms:created xsi:type="dcterms:W3CDTF">2023-03-03T14:43:57Z</dcterms:created>
  <dcterms:modified xsi:type="dcterms:W3CDTF">2023-03-16T04:44:14Z</dcterms:modified>
</cp:coreProperties>
</file>